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notesMasterIdLst>
    <p:notesMasterId r:id="rId11"/>
  </p:notesMasterIdLst>
  <p:sldIdLst>
    <p:sldId id="256" r:id="rId2"/>
    <p:sldId id="258" r:id="rId3"/>
    <p:sldId id="260" r:id="rId4"/>
    <p:sldId id="271" r:id="rId5"/>
    <p:sldId id="270" r:id="rId6"/>
    <p:sldId id="266" r:id="rId7"/>
    <p:sldId id="263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2B9"/>
    <a:srgbClr val="C9C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96FD5-7A45-4F7C-8E36-495AA30C7E01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ACFFA-BB98-452F-B22B-17BB6D0A5D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86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6865-FB75-4A62-8B24-468643D39472}" type="datetime1">
              <a:rPr lang="en-IN" smtClean="0"/>
              <a:t>27-01-2026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1198-6D11-4CDB-ACEE-9293B24C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16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7BA0-DFF6-4420-9A6A-388E1CA59756}" type="datetime1">
              <a:rPr lang="en-IN" smtClean="0"/>
              <a:t>27-01-2026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1198-6D11-4CDB-ACEE-9293B24C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88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34A44-A055-410B-A16B-0228E3009F81}" type="datetime1">
              <a:rPr lang="en-IN" smtClean="0"/>
              <a:t>27-01-2026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1198-6D11-4CDB-ACEE-9293B24C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15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0E38C-A0F1-44B6-8B7A-640D2E500B58}" type="datetime1">
              <a:rPr lang="en-IN" smtClean="0"/>
              <a:t>27-01-2026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1198-6D11-4CDB-ACEE-9293B24C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5598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6D10-70C2-4B00-A3BE-FE2DA008C488}" type="datetime1">
              <a:rPr lang="en-IN" smtClean="0"/>
              <a:t>27-01-2026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1198-6D11-4CDB-ACEE-9293B24C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604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757A-EF4C-4D43-8E72-243A0107B817}" type="datetime1">
              <a:rPr lang="en-IN" smtClean="0"/>
              <a:t>27-01-2026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1198-6D11-4CDB-ACEE-9293B24C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749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8C93-3560-4FD6-906E-D44528458CF9}" type="datetime1">
              <a:rPr lang="en-IN" smtClean="0"/>
              <a:t>27-01-2026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1198-6D11-4CDB-ACEE-9293B24C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15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5D39-F26C-46DD-8BB3-FFD915231872}" type="datetime1">
              <a:rPr lang="en-IN" smtClean="0"/>
              <a:t>27-01-2026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1198-6D11-4CDB-ACEE-9293B24C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621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10D0-8AB9-4030-B315-012E66D2A23D}" type="datetime1">
              <a:rPr lang="en-IN" smtClean="0"/>
              <a:t>27-01-2026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1198-6D11-4CDB-ACEE-9293B24C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396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26AD-AE15-4479-9F10-3DB0E9485014}" type="datetime1">
              <a:rPr lang="en-IN" smtClean="0"/>
              <a:t>27-01-2026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1198-6D11-4CDB-ACEE-9293B24C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045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E1D2-1DC4-4525-A60F-DDB3C7B30787}" type="datetime1">
              <a:rPr lang="en-IN" smtClean="0"/>
              <a:t>27-01-2026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1198-6D11-4CDB-ACEE-9293B24C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783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07FA6-088D-4B19-A6A8-A16C33A568C5}" type="datetime1">
              <a:rPr lang="en-IN" smtClean="0"/>
              <a:t>27-01-2026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01198-6D11-4CDB-ACEE-9293B24C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20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E86A09-78BE-936F-EA22-BFD3A20CB1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7" y="294850"/>
            <a:ext cx="1085253" cy="10599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BA5656-1B22-C7F7-BF47-A6BB680F647B}"/>
              </a:ext>
            </a:extLst>
          </p:cNvPr>
          <p:cNvSpPr txBox="1"/>
          <p:nvPr/>
        </p:nvSpPr>
        <p:spPr>
          <a:xfrm>
            <a:off x="4479" y="4399959"/>
            <a:ext cx="12192000" cy="2168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b="1" u="sng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Saransh</a:t>
            </a: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N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itin Dhiman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P. K. Dubey</a:t>
            </a:r>
            <a:r>
              <a:rPr lang="en-US" sz="1600" b="1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Department of Electronics Engineering, J.C. Bose University of Science and Technology, YMCA Faridabad-121006, India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Pressure, Vacuum and Ultrasonic Metrology, Division of Physico-Mechanical Metrology,</a:t>
            </a:r>
            <a:endParaRPr lang="en-IN" sz="16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CSIR-National Physical  Laboratory, Dr. K. S. Krishnan Marg, New Delhi-110012, India</a:t>
            </a:r>
            <a:endParaRPr lang="en-IN" sz="16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Academy of Scientific and Innovative Research (AcSIR), Ghaziabad-201002, India</a:t>
            </a:r>
            <a:endParaRPr lang="en-IN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b="1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Email: </a:t>
            </a:r>
            <a:r>
              <a:rPr lang="en-US" sz="1600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saransh.vas@gmail.com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4C0AA-678A-F5AA-194F-266281417B44}"/>
              </a:ext>
            </a:extLst>
          </p:cNvPr>
          <p:cNvSpPr txBox="1"/>
          <p:nvPr/>
        </p:nvSpPr>
        <p:spPr>
          <a:xfrm>
            <a:off x="1" y="3186954"/>
            <a:ext cx="121814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Ultrasonics And Material Science For </a:t>
            </a:r>
          </a:p>
          <a:p>
            <a:pPr algn="ctr"/>
            <a:r>
              <a:rPr lang="en-IN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Advanced Technology (ICUMSAT-2025)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D5A84E-9E37-83CF-E450-4F5604BE02C3}"/>
              </a:ext>
            </a:extLst>
          </p:cNvPr>
          <p:cNvSpPr txBox="1"/>
          <p:nvPr/>
        </p:nvSpPr>
        <p:spPr>
          <a:xfrm>
            <a:off x="1380562" y="323539"/>
            <a:ext cx="94398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2400" b="1" kern="1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Device for the Estimation of Ambient Temperature by measuring Ultrasonic Propagation Velocity in Air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DC88AF-AFE1-4AAF-9AE1-ED032D4081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93" y="1774320"/>
            <a:ext cx="1053696" cy="1058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3B1B26-4609-78D6-6D0F-19AB6ED9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1198-6D11-4CDB-ACEE-9293B24C6593}" type="slidenum">
              <a:rPr lang="en-IN" smtClean="0"/>
              <a:t>1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F6208-BA62-5D6A-566B-947756B4B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62" y="1774320"/>
            <a:ext cx="1113046" cy="1058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F8CA58-F351-A21E-73BD-15C95DBBE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55" y="323540"/>
            <a:ext cx="1047245" cy="103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7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AC4C5-AD5C-C878-7635-5BC200D6EC27}"/>
              </a:ext>
            </a:extLst>
          </p:cNvPr>
          <p:cNvSpPr txBox="1"/>
          <p:nvPr/>
        </p:nvSpPr>
        <p:spPr>
          <a:xfrm>
            <a:off x="537329" y="462050"/>
            <a:ext cx="115456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an Ultrasound ? 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b="1" dirty="0"/>
              <a:t>You can’t hear it</a:t>
            </a:r>
            <a:r>
              <a:rPr lang="en-US" dirty="0"/>
              <a:t> – ultrasound has a frequency above 20 kHz, beyond the human hearing range of 20 Hz–20 kHz.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b="1" dirty="0"/>
              <a:t>It needs a medium to travel</a:t>
            </a:r>
            <a:r>
              <a:rPr lang="en-US" dirty="0"/>
              <a:t> – ultrasound moves through air, liquids, or solids as mechanical waves.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b="1" dirty="0"/>
              <a:t>It reflects back from objects</a:t>
            </a:r>
            <a:r>
              <a:rPr lang="en-US" dirty="0"/>
              <a:t> – this echo behavior makes ultrasound useful for sensing, measurement, and imaging.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6F7A9-BE3F-B454-80C8-0C4FDBFC3FAA}"/>
              </a:ext>
            </a:extLst>
          </p:cNvPr>
          <p:cNvSpPr txBox="1"/>
          <p:nvPr/>
        </p:nvSpPr>
        <p:spPr>
          <a:xfrm>
            <a:off x="537329" y="1656247"/>
            <a:ext cx="5250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Longitudinal or Compression Waves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Transverse or Shear Waves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CBA8C-16B8-FDA6-D6F8-4BBD15B9C825}"/>
              </a:ext>
            </a:extLst>
          </p:cNvPr>
          <p:cNvSpPr txBox="1"/>
          <p:nvPr/>
        </p:nvSpPr>
        <p:spPr>
          <a:xfrm flipH="1">
            <a:off x="7404262" y="4723311"/>
            <a:ext cx="30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Propagation of waves 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C0613F-F0A0-4DE8-9248-699F797B7965}"/>
              </a:ext>
            </a:extLst>
          </p:cNvPr>
          <p:cNvSpPr txBox="1"/>
          <p:nvPr/>
        </p:nvSpPr>
        <p:spPr>
          <a:xfrm>
            <a:off x="537329" y="2266428"/>
            <a:ext cx="368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Piezoelectric Method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EMAT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9EDD37-FEFE-8EEC-C092-684860802EB4}"/>
              </a:ext>
            </a:extLst>
          </p:cNvPr>
          <p:cNvSpPr txBox="1"/>
          <p:nvPr/>
        </p:nvSpPr>
        <p:spPr>
          <a:xfrm>
            <a:off x="0" y="659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400" b="1" i="1" u="sng" dirty="0">
                <a:latin typeface="Times New Roman" pitchFamily="18" charset="0"/>
                <a:cs typeface="Times New Roman" pitchFamily="18" charset="0"/>
              </a:rPr>
              <a:t>ntroduction</a:t>
            </a:r>
            <a:endParaRPr lang="en-IN" sz="2400" b="1" i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B6F3-C0BA-22AB-986C-660D6505CE03}"/>
              </a:ext>
            </a:extLst>
          </p:cNvPr>
          <p:cNvSpPr txBox="1"/>
          <p:nvPr/>
        </p:nvSpPr>
        <p:spPr>
          <a:xfrm>
            <a:off x="537329" y="3189758"/>
            <a:ext cx="28969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Calibration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and Engineering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A5ED94-9D8C-22AB-E122-282F8221CCDC}"/>
              </a:ext>
            </a:extLst>
          </p:cNvPr>
          <p:cNvSpPr txBox="1"/>
          <p:nvPr/>
        </p:nvSpPr>
        <p:spPr>
          <a:xfrm>
            <a:off x="537329" y="4430907"/>
            <a:ext cx="62668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Ultrasonic testing methods: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transducer method (Pulse-echo method)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transducer method (Through transmission method)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885653-9CF2-35CA-4045-321D23237475}"/>
              </a:ext>
            </a:extLst>
          </p:cNvPr>
          <p:cNvSpPr txBox="1"/>
          <p:nvPr/>
        </p:nvSpPr>
        <p:spPr>
          <a:xfrm>
            <a:off x="537329" y="5395483"/>
            <a:ext cx="77970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Ultrasonic Technique for Temperature Measurement: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Time-of-Flight Method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 the travel time of ultrasonic pulses between transducer and reflector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Converts measured time into sound velocity to estimate temperature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36DD6-1855-783E-4559-E79975F5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1198-6D11-4CDB-ACEE-9293B24C6593}" type="slidenum">
              <a:rPr lang="en-IN" smtClean="0"/>
              <a:t>2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8D8CC9-20DE-2F96-192B-852FA38D1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671" y="1910290"/>
            <a:ext cx="57150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49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1E452E-143F-B9F1-DFF6-7A810625F1F2}"/>
                  </a:ext>
                </a:extLst>
              </p:cNvPr>
              <p:cNvSpPr txBox="1"/>
              <p:nvPr/>
            </p:nvSpPr>
            <p:spPr>
              <a:xfrm>
                <a:off x="168987" y="685686"/>
                <a:ext cx="7144491" cy="2719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Working principle:</a:t>
                </a:r>
              </a:p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principle used in the measurement of ambient temperature is based on the accurate determination of the ultrasonic velocity in air.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temperature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calculated by the following equation: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b="1" i="1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𝒄</m:t>
                        </m:r>
                        <m:r>
                          <a:rPr lang="en-US" b="1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− </m:t>
                        </m:r>
                        <m:r>
                          <a:rPr lang="en-US" b="1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𝟑𝟑𝟏</m:t>
                        </m:r>
                        <m:r>
                          <a:rPr lang="en-US" b="1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b="1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00206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𝟔𝟎𝟔</m:t>
                        </m:r>
                      </m:den>
                    </m:f>
                  </m:oMath>
                </a14:m>
                <a:endParaRPr lang="en-US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where,</a:t>
                </a:r>
                <a:r>
                  <a:rPr lang="en-US" b="1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c 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 the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velocity of sound in air in m/s,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331.4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m/s is the velocity of sound at 0°C,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0.606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temperature coefficient, indicating how sound speed increases per degree rise in temperature,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ambient temperature in °C.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1E452E-143F-B9F1-DFF6-7A810625F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87" y="685686"/>
                <a:ext cx="7144491" cy="2719462"/>
              </a:xfrm>
              <a:prstGeom prst="rect">
                <a:avLst/>
              </a:prstGeom>
              <a:blipFill>
                <a:blip r:embed="rId2"/>
                <a:stretch>
                  <a:fillRect l="-768" t="-1119" r="-1195" b="-20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EF8FEE95-36FE-B46F-E0F7-BBADEE634998}"/>
              </a:ext>
            </a:extLst>
          </p:cNvPr>
          <p:cNvSpPr txBox="1"/>
          <p:nvPr/>
        </p:nvSpPr>
        <p:spPr>
          <a:xfrm>
            <a:off x="0" y="2026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Measurement using Ultrasonic Propagation Velocity</a:t>
            </a:r>
            <a:endParaRPr lang="en-IN" sz="2400" b="1" i="1" u="sng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A18F3B-8336-5C6F-11F1-1DB6CC824AE8}"/>
              </a:ext>
            </a:extLst>
          </p:cNvPr>
          <p:cNvSpPr txBox="1"/>
          <p:nvPr/>
        </p:nvSpPr>
        <p:spPr>
          <a:xfrm>
            <a:off x="2016169" y="6413698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Representation of system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2389F1-B87E-F4FB-95EB-3716607D00B2}"/>
              </a:ext>
            </a:extLst>
          </p:cNvPr>
          <p:cNvSpPr txBox="1"/>
          <p:nvPr/>
        </p:nvSpPr>
        <p:spPr>
          <a:xfrm>
            <a:off x="8009883" y="6406820"/>
            <a:ext cx="4546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Fig.4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of ultrasonic system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7FF1BD-4112-8AB3-2896-627C1417337F}"/>
              </a:ext>
            </a:extLst>
          </p:cNvPr>
          <p:cNvSpPr txBox="1"/>
          <p:nvPr/>
        </p:nvSpPr>
        <p:spPr>
          <a:xfrm>
            <a:off x="6197028" y="1793681"/>
            <a:ext cx="596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(1)</a:t>
            </a:r>
            <a:endParaRPr lang="en-IN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650B862-31E9-B0D1-8FFF-88BF95BEABC4}"/>
              </a:ext>
            </a:extLst>
          </p:cNvPr>
          <p:cNvSpPr txBox="1"/>
          <p:nvPr/>
        </p:nvSpPr>
        <p:spPr>
          <a:xfrm>
            <a:off x="8534344" y="3056816"/>
            <a:ext cx="2241104" cy="308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Systematic diagram 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96BFC8-B12B-21B3-31B9-716CE4BFB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1198-6D11-4CDB-ACEE-9293B24C6593}" type="slidenum">
              <a:rPr lang="en-IN" smtClean="0"/>
              <a:t>3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3A1B6-4DBD-466C-8543-78CD70D74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121" y="581427"/>
            <a:ext cx="3771277" cy="2561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2743BA-BE07-77CA-AB80-84F61E40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88922"/>
            <a:ext cx="4682837" cy="2684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FBDC89-C6EA-3A80-6602-F60A6DB6F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379" y="3688922"/>
            <a:ext cx="4682837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8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442D-7CF5-7884-77EC-20B48369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162" y="339725"/>
            <a:ext cx="8543925" cy="68262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b="1" i="1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between Velocity and Temperature</a:t>
            </a:r>
            <a:br>
              <a:rPr lang="en-IN" b="1" i="1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1AD5C3-E4F3-C996-FBB6-1A5FB5F6E8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74328" y="864989"/>
                <a:ext cx="6829425" cy="53387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ultrasonic pulse is emitted from the transducer and reflected back from a fixed reflector. The round-trip time of the pulse is measured digitally to determine the velocity of sound in air is given by [1,5,11]: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</m:t>
                    </m:r>
                    <m:r>
                      <a:rPr lang="en-IN" sz="18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IN" sz="1800" b="1" i="1" dirty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8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800" b="1" i="1" dirty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IN" sz="1800" b="1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800" b="1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sz="1800" b="1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</m:oMath>
                </a14:m>
                <a:r>
                  <a:rPr lang="en-US" sz="1800" b="1" dirty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this equation,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represents the velocity of sound in air in m/s,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distance between the sensor and the reflector in m, and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measured round-trip time of flight in sec.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velocity of sound in air depends on the ambient temperature, which is described by the equation is given by [4]:</a:t>
                </a:r>
              </a:p>
              <a:p>
                <a:pPr marL="0" indent="0">
                  <a:buNone/>
                </a:pPr>
                <a:r>
                  <a:rPr lang="en-US" sz="1800" b="1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</a:t>
                </a:r>
                <a:r>
                  <a:rPr lang="en-IN" sz="1800" b="1" i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 = 331.4 + 0.606 T 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Here,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𝐓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ambient air temperature in </a:t>
                </a:r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°C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Rearranging this equation gives the final expression for temperature:</a:t>
                </a: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</a:t>
                </a:r>
                <a:r>
                  <a:rPr lang="en-US" sz="1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−331.4</m:t>
                        </m:r>
                      </m:num>
                      <m:den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0.606</m:t>
                        </m:r>
                      </m:den>
                    </m:f>
                  </m:oMath>
                </a14:m>
                <a:r>
                  <a:rPr lang="en-US" sz="1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−331.4</m:t>
                        </m:r>
                      </m:num>
                      <m:den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0.606</m:t>
                        </m:r>
                      </m:den>
                    </m:f>
                  </m:oMath>
                </a14:m>
                <a:endParaRPr lang="en-US" sz="1800" b="1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final equation directly relates the measured time of flight to the ambient temperature, forming the core principle of the device.</a:t>
                </a:r>
                <a:endParaRPr lang="en-US" sz="1800" b="1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1AD5C3-E4F3-C996-FBB6-1A5FB5F6E8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74328" y="864989"/>
                <a:ext cx="6829425" cy="5338763"/>
              </a:xfrm>
              <a:blipFill>
                <a:blip r:embed="rId2"/>
                <a:stretch>
                  <a:fillRect l="-714" t="-1142" r="-13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38E73-879D-A863-8E44-5F54BFE8E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1198-6D11-4CDB-ACEE-9293B24C6593}" type="slidenum">
              <a:rPr lang="en-IN" smtClean="0"/>
              <a:t>4</a:t>
            </a:fld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C26102-2138-ABF7-9ABD-21A41D5B6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24" y="933450"/>
            <a:ext cx="4781919" cy="48672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F9AD23-CC3F-4F2B-6CD9-90228D9EF932}"/>
              </a:ext>
            </a:extLst>
          </p:cNvPr>
          <p:cNvSpPr txBox="1"/>
          <p:nvPr/>
        </p:nvSpPr>
        <p:spPr>
          <a:xfrm>
            <a:off x="8942409" y="5895975"/>
            <a:ext cx="207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Flowchart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79487B-0BD1-8FEB-EDE5-ECBA7DD3C703}"/>
              </a:ext>
            </a:extLst>
          </p:cNvPr>
          <p:cNvSpPr txBox="1"/>
          <p:nvPr/>
        </p:nvSpPr>
        <p:spPr>
          <a:xfrm>
            <a:off x="6197028" y="1793681"/>
            <a:ext cx="596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(2)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F8B72F-F850-A253-8658-9BD6209341EB}"/>
              </a:ext>
            </a:extLst>
          </p:cNvPr>
          <p:cNvSpPr txBox="1"/>
          <p:nvPr/>
        </p:nvSpPr>
        <p:spPr>
          <a:xfrm>
            <a:off x="6183238" y="3698681"/>
            <a:ext cx="596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(3)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2CA299-798B-6EE0-11FA-8E8FEDC70384}"/>
              </a:ext>
            </a:extLst>
          </p:cNvPr>
          <p:cNvSpPr txBox="1"/>
          <p:nvPr/>
        </p:nvSpPr>
        <p:spPr>
          <a:xfrm>
            <a:off x="5324473" y="4839345"/>
            <a:ext cx="2038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(Substituting 2 in 3)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6554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36CF8F-24AC-0F02-1F90-B64F9C1F72FC}"/>
              </a:ext>
            </a:extLst>
          </p:cNvPr>
          <p:cNvSpPr txBox="1"/>
          <p:nvPr/>
        </p:nvSpPr>
        <p:spPr>
          <a:xfrm>
            <a:off x="0" y="2026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Features, Advantages and </a:t>
            </a:r>
            <a:r>
              <a:rPr lang="en-IN" sz="2400" b="1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Affecting Ultrasonic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FA86DE-F9B9-D418-773B-43091C2BF105}"/>
              </a:ext>
            </a:extLst>
          </p:cNvPr>
          <p:cNvSpPr txBox="1"/>
          <p:nvPr/>
        </p:nvSpPr>
        <p:spPr>
          <a:xfrm>
            <a:off x="7263243" y="5155062"/>
            <a:ext cx="3818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Fig.6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Affecting Ultrasonic Velocity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49159-05E6-42A7-15A9-44357B9D089E}"/>
              </a:ext>
            </a:extLst>
          </p:cNvPr>
          <p:cNvSpPr txBox="1"/>
          <p:nvPr/>
        </p:nvSpPr>
        <p:spPr>
          <a:xfrm>
            <a:off x="225909" y="600074"/>
            <a:ext cx="6830093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Features: </a:t>
            </a: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features of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temperature measurement</a:t>
            </a: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Some of them are: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Calculation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Ultrasonic Triggering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Multi-Sample Averaging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</a:t>
            </a:r>
            <a:endParaRPr 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Integration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Cost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CF2452-F845-7B91-9DD7-4DBC4DB0040B}"/>
              </a:ext>
            </a:extLst>
          </p:cNvPr>
          <p:cNvSpPr txBox="1"/>
          <p:nvPr/>
        </p:nvSpPr>
        <p:spPr>
          <a:xfrm>
            <a:off x="225908" y="4335128"/>
            <a:ext cx="5184533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 which affect the ultrasonic velocity: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4FA198-0691-842D-1161-7E08E648734F}"/>
              </a:ext>
            </a:extLst>
          </p:cNvPr>
          <p:cNvSpPr txBox="1"/>
          <p:nvPr/>
        </p:nvSpPr>
        <p:spPr>
          <a:xfrm>
            <a:off x="226077" y="4712517"/>
            <a:ext cx="5184533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Pressure </a:t>
            </a:r>
            <a:r>
              <a:rPr lang="en-I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Humidity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Scattering &amp; Diffraction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Attenuation</a:t>
            </a:r>
            <a:endParaRPr lang="en-IN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146E7-A4A7-F37C-E4C6-41A3662B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1198-6D11-4CDB-ACEE-9293B24C6593}" type="slidenum">
              <a:rPr lang="en-IN" smtClean="0"/>
              <a:t>5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5D3F53-E42B-2132-C48D-C48FF3CA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81" y="1512130"/>
            <a:ext cx="5953189" cy="336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66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6EC891-6A8E-D5EC-DC94-F582D052C515}"/>
              </a:ext>
            </a:extLst>
          </p:cNvPr>
          <p:cNvSpPr txBox="1"/>
          <p:nvPr/>
        </p:nvSpPr>
        <p:spPr>
          <a:xfrm>
            <a:off x="297154" y="594593"/>
            <a:ext cx="5408701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in Temperature w.r.t. Velocity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7A3B8-97B9-8220-35B5-F5373BCC3B3E}"/>
              </a:ext>
            </a:extLst>
          </p:cNvPr>
          <p:cNvSpPr txBox="1"/>
          <p:nvPr/>
        </p:nvSpPr>
        <p:spPr>
          <a:xfrm>
            <a:off x="6400800" y="594593"/>
            <a:ext cx="5791199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Counts w.r.t. Temperature</a:t>
            </a:r>
            <a:endParaRPr lang="en-IN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006E2-D0E5-EB33-4F39-C13F539802BB}"/>
              </a:ext>
            </a:extLst>
          </p:cNvPr>
          <p:cNvCxnSpPr>
            <a:cxnSpLocks/>
          </p:cNvCxnSpPr>
          <p:nvPr/>
        </p:nvCxnSpPr>
        <p:spPr>
          <a:xfrm flipH="1">
            <a:off x="6096000" y="674145"/>
            <a:ext cx="381" cy="384986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786E3D-AD7F-8CCE-0475-D66864B6FB4B}"/>
              </a:ext>
            </a:extLst>
          </p:cNvPr>
          <p:cNvSpPr txBox="1"/>
          <p:nvPr/>
        </p:nvSpPr>
        <p:spPr>
          <a:xfrm>
            <a:off x="743393" y="4370119"/>
            <a:ext cx="4684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Fig.7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of measured velocity vs calculated temperature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16AA5-AEE1-1B42-1E23-500368E33AA7}"/>
              </a:ext>
            </a:extLst>
          </p:cNvPr>
          <p:cNvSpPr txBox="1"/>
          <p:nvPr/>
        </p:nvSpPr>
        <p:spPr>
          <a:xfrm>
            <a:off x="7223348" y="4344744"/>
            <a:ext cx="400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Fig.8</a:t>
            </a:r>
            <a:r>
              <a:rPr lang="en-US" sz="1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Frequency vs calculated temperature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B36253-A7A0-4B99-6A7D-107653582D25}"/>
              </a:ext>
            </a:extLst>
          </p:cNvPr>
          <p:cNvSpPr txBox="1"/>
          <p:nvPr/>
        </p:nvSpPr>
        <p:spPr>
          <a:xfrm>
            <a:off x="0" y="21091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17FEDC-59C5-45BD-0C64-DDA66648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1198-6D11-4CDB-ACEE-9293B24C6593}" type="slidenum">
              <a:rPr lang="en-IN" smtClean="0"/>
              <a:t>6</a:t>
            </a:fld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E204F4-50FD-ED62-E8FF-42A69F0D8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8" y="1052667"/>
            <a:ext cx="5002172" cy="32533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902246-36E5-42D5-7268-D8AF15128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610" y="1052667"/>
            <a:ext cx="5334413" cy="3253326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DDD98AC-AA86-C745-0237-62A78B69C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243545"/>
              </p:ext>
            </p:extLst>
          </p:nvPr>
        </p:nvGraphicFramePr>
        <p:xfrm>
          <a:off x="1486717" y="4682989"/>
          <a:ext cx="9476458" cy="215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611362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65644242"/>
                    </a:ext>
                  </a:extLst>
                </a:gridCol>
                <a:gridCol w="3302653">
                  <a:extLst>
                    <a:ext uri="{9D8B030D-6E8A-4147-A177-3AD203B41FA5}">
                      <a16:colId xmlns:a16="http://schemas.microsoft.com/office/drawing/2014/main" val="3505534199"/>
                    </a:ext>
                  </a:extLst>
                </a:gridCol>
                <a:gridCol w="2109805">
                  <a:extLst>
                    <a:ext uri="{9D8B030D-6E8A-4147-A177-3AD203B41FA5}">
                      <a16:colId xmlns:a16="http://schemas.microsoft.com/office/drawing/2014/main" val="9851689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dirty="0">
                          <a:effectLst/>
                        </a:rPr>
                        <a:t>Temperature (T) [∘C]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>
                          <a:effectLst/>
                        </a:rPr>
                        <a:t>Velocity (v) [m/s]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>
                          <a:effectLst/>
                        </a:rPr>
                        <a:t>Statistical Frequency (Counts)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dirty="0">
                          <a:effectLst/>
                        </a:rPr>
                        <a:t>Uncertainty in T [∘C]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2430247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dirty="0">
                          <a:effectLst/>
                        </a:rPr>
                        <a:t>15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dirty="0">
                          <a:effectLst/>
                        </a:rPr>
                        <a:t>340.49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>
                          <a:effectLst/>
                        </a:rPr>
                        <a:t>56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dirty="0">
                          <a:effectLst/>
                        </a:rPr>
                        <a:t>±0.4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1615492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dirty="0">
                          <a:effectLst/>
                        </a:rPr>
                        <a:t>20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dirty="0">
                          <a:effectLst/>
                        </a:rPr>
                        <a:t>343.52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>
                          <a:effectLst/>
                        </a:rPr>
                        <a:t>60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dirty="0">
                          <a:effectLst/>
                        </a:rPr>
                        <a:t>±0.4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2598384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dirty="0">
                          <a:effectLst/>
                        </a:rPr>
                        <a:t>25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dirty="0">
                          <a:effectLst/>
                        </a:rPr>
                        <a:t>346.55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dirty="0">
                          <a:effectLst/>
                        </a:rPr>
                        <a:t>52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dirty="0">
                          <a:effectLst/>
                        </a:rPr>
                        <a:t>±0.4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3101773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>
                          <a:effectLst/>
                        </a:rPr>
                        <a:t>30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dirty="0">
                          <a:effectLst/>
                        </a:rPr>
                        <a:t>349.58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dirty="0">
                          <a:effectLst/>
                        </a:rPr>
                        <a:t>56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dirty="0">
                          <a:effectLst/>
                        </a:rPr>
                        <a:t>±0.4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661806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dirty="0">
                          <a:effectLst/>
                        </a:rPr>
                        <a:t>35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dirty="0">
                          <a:effectLst/>
                        </a:rPr>
                        <a:t>352.61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dirty="0">
                          <a:effectLst/>
                        </a:rPr>
                        <a:t>58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dirty="0">
                          <a:effectLst/>
                        </a:rPr>
                        <a:t>±0.4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1089866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224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DC6978-8547-1010-3B73-E01637882AD7}"/>
              </a:ext>
            </a:extLst>
          </p:cNvPr>
          <p:cNvSpPr txBox="1"/>
          <p:nvPr/>
        </p:nvSpPr>
        <p:spPr>
          <a:xfrm>
            <a:off x="4927029" y="92284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4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41FA4-52E0-4EAE-978A-CF514FB0E199}"/>
              </a:ext>
            </a:extLst>
          </p:cNvPr>
          <p:cNvSpPr txBox="1"/>
          <p:nvPr/>
        </p:nvSpPr>
        <p:spPr>
          <a:xfrm>
            <a:off x="0" y="553949"/>
            <a:ext cx="12058650" cy="6089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High-Precision Temperature Estimation: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successfully measured ambient temperature by calculating ultrasonic propagation velocity with a ±0.4 °C uncertainty.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Signal Processing</a:t>
            </a:r>
            <a:r>
              <a:rPr lang="en-IN" sz="2000" b="1" dirty="0"/>
              <a:t>: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200-sample averaging and timing synchronization minimized errors due to environmental noise and sensor fluctuations.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Embedded Implementation: </a:t>
            </a: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ATmega16A-based prototype with HC-SR04 and acoustic reflector provided a stable, repeatable setup for real-time measurements.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Applicability:</a:t>
            </a:r>
            <a:r>
              <a:rPr lang="en-IN" sz="2000" b="1" dirty="0"/>
              <a:t>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method demonstrates a non-contact, low-cost, and reliable technique for ambient temperature estimation, suitable for laboratory and industrial settings.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Foundation for Future Innovations: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establishes a framework for advanced ultrasonic sensing applications, including assistive technology, environmental monitoring, and precision instrumentation.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Impact: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approach can enhance temperature monitoring in sensitive environments (labs, industrial setups, or clinical settings), reducing manual errors and improving safety and efficiency.</a:t>
            </a:r>
            <a:endParaRPr lang="en-US" sz="20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BE2530-BCB0-1A79-D14C-C1D0E7298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1198-6D11-4CDB-ACEE-9293B24C6593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225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2CFB2F-9AB9-C4FD-29E5-5DF740BC6489}"/>
              </a:ext>
            </a:extLst>
          </p:cNvPr>
          <p:cNvSpPr txBox="1"/>
          <p:nvPr/>
        </p:nvSpPr>
        <p:spPr>
          <a:xfrm>
            <a:off x="4822254" y="156899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24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BE9AE-6417-B86D-4FB9-95F142DEA799}"/>
              </a:ext>
            </a:extLst>
          </p:cNvPr>
          <p:cNvSpPr txBox="1"/>
          <p:nvPr/>
        </p:nvSpPr>
        <p:spPr>
          <a:xfrm>
            <a:off x="230124" y="660966"/>
            <a:ext cx="11731752" cy="605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Waveshare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Electronics, 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HC-SR04 Ultrasonic Module Datasheet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2021. Available: https://www.waveshare.com/wiki/HC-SR04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[2]. Microchip Technology Inc., 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ATmega16A Microcontroller Datasheet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2018. Available: https://ww1.microchip.com/downloads/en/DeviceDoc/Atmel-2549-8-bit-AVR-ATmega16A_Datasheet.pdf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[3]. Kinsler, L. E., Frey, A. R., Coppens, A. B., &amp; Sanders, J. V., 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Fundamentals of Acoustics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4th Edition, Wiley, 2000.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[4]. Cramer, O., 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Dependence of the Speed of Sound in Air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Journal of the Acoustical Society of America, 1993.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[5]. Rahman, A., 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Distance Measurement Using Ultrasonic Sensors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International Journal of Engineering Research, 2018.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[6]. Banzi, M., 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Getting Started with Arduino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3rd Edition, O’Reilly, 2014.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[7]. Regehr, J., 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C Programming and the Atmel AVR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2nd Edition, 2019.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[8]. Patel, R., 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of Ultrasonic Distance Sensors for Precision Measurement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Measurement Science Review, 2017.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[9]. Smith, S. W., 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Scientist and Engineer’s Guide to Digital Signal Processing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2nd Edition, 1997.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[10]. Ahn, J., et al., 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Non-Contact Temperature Measurement Using Ultrasonic Propagation Velocity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Sensors and Actuators A, 2015.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Waveshare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 Note: 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HC-SR04 Timing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2020. Available: https://www.waveshare.com/wiki/HC-SR04#Timing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[12]. Jones, R., 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 Design for Real-Time Embedded Systems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1st Edition, Elsevier, 2016.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[13]. Eggers, F., &amp; Funck, T., 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Distance Measurement Techniques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Review of Scientific Instruments, 44 (1973), pp. 969–977.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D044A-28C5-99EC-5EA8-31ADF64FB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1198-6D11-4CDB-ACEE-9293B24C6593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2279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AE78B-10D3-6347-0EA4-8108DD57E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215" y="1527722"/>
            <a:ext cx="7149571" cy="39733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FB7F94-DE7F-06E2-839E-5547012D9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1198-6D11-4CDB-ACEE-9293B24C6593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051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5684</TotalTime>
  <Words>1217</Words>
  <Application>Microsoft Office PowerPoint</Application>
  <PresentationFormat>Widescreen</PresentationFormat>
  <Paragraphs>128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Relationship between Velocity and Temperature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Nitin Dhiman</dc:creator>
  <cp:lastModifiedBy>saransh vats</cp:lastModifiedBy>
  <cp:revision>70</cp:revision>
  <dcterms:created xsi:type="dcterms:W3CDTF">2022-07-25T03:24:50Z</dcterms:created>
  <dcterms:modified xsi:type="dcterms:W3CDTF">2026-01-27T09:00:44Z</dcterms:modified>
</cp:coreProperties>
</file>